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74" r:id="rId2"/>
    <p:sldMasterId id="2147483771" r:id="rId3"/>
    <p:sldMasterId id="2147484036" r:id="rId4"/>
  </p:sldMasterIdLst>
  <p:notesMasterIdLst>
    <p:notesMasterId r:id="rId30"/>
  </p:notesMasterIdLst>
  <p:handoutMasterIdLst>
    <p:handoutMasterId r:id="rId31"/>
  </p:handoutMasterIdLst>
  <p:sldIdLst>
    <p:sldId id="611" r:id="rId5"/>
    <p:sldId id="737" r:id="rId6"/>
    <p:sldId id="551" r:id="rId7"/>
    <p:sldId id="603" r:id="rId8"/>
    <p:sldId id="605" r:id="rId9"/>
    <p:sldId id="604" r:id="rId10"/>
    <p:sldId id="609" r:id="rId11"/>
    <p:sldId id="650" r:id="rId12"/>
    <p:sldId id="651" r:id="rId13"/>
    <p:sldId id="706" r:id="rId14"/>
    <p:sldId id="708" r:id="rId15"/>
    <p:sldId id="709" r:id="rId16"/>
    <p:sldId id="710" r:id="rId17"/>
    <p:sldId id="711" r:id="rId18"/>
    <p:sldId id="712" r:id="rId19"/>
    <p:sldId id="735" r:id="rId20"/>
    <p:sldId id="736" r:id="rId21"/>
    <p:sldId id="713" r:id="rId22"/>
    <p:sldId id="738" r:id="rId23"/>
    <p:sldId id="715" r:id="rId24"/>
    <p:sldId id="740" r:id="rId25"/>
    <p:sldId id="744" r:id="rId26"/>
    <p:sldId id="716" r:id="rId27"/>
    <p:sldId id="717" r:id="rId28"/>
    <p:sldId id="734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210C7A"/>
    <a:srgbClr val="FFFF00"/>
    <a:srgbClr val="FFFFFF"/>
    <a:srgbClr val="FFCC00"/>
    <a:srgbClr val="000099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4" autoAdjust="0"/>
    <p:restoredTop sz="84909" autoAdjust="0"/>
  </p:normalViewPr>
  <p:slideViewPr>
    <p:cSldViewPr>
      <p:cViewPr varScale="1">
        <p:scale>
          <a:sx n="61" d="100"/>
          <a:sy n="61" d="100"/>
        </p:scale>
        <p:origin x="100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5DABCF-0972-40DB-B114-A81447EA22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678F8-0080-4959-A348-7C03787845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3C2CA5-8DD0-4506-A307-0AF03D280A14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B3291-B7DD-4909-BDBA-2881AB52EE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3AD1E-0F51-4075-9120-EF5D06E6A7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D0C980-BB2B-4C62-A08F-DAC76CE60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>
            <a:extLst>
              <a:ext uri="{FF2B5EF4-FFF2-40B4-BE49-F238E27FC236}">
                <a16:creationId xmlns:a16="http://schemas.microsoft.com/office/drawing/2014/main" id="{D2BCDA20-E54B-43A8-9B2D-EBE7C47FB0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3667" name="Rectangle 3">
            <a:extLst>
              <a:ext uri="{FF2B5EF4-FFF2-40B4-BE49-F238E27FC236}">
                <a16:creationId xmlns:a16="http://schemas.microsoft.com/office/drawing/2014/main" id="{2C77BE42-3456-4696-9C28-E450651E838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A0DBAB79-BB8D-4327-88C5-33C570F399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3669" name="Rectangle 5">
            <a:extLst>
              <a:ext uri="{FF2B5EF4-FFF2-40B4-BE49-F238E27FC236}">
                <a16:creationId xmlns:a16="http://schemas.microsoft.com/office/drawing/2014/main" id="{C25ABAA3-26AD-4554-ACE8-7EE754DA89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53670" name="Rectangle 6">
            <a:extLst>
              <a:ext uri="{FF2B5EF4-FFF2-40B4-BE49-F238E27FC236}">
                <a16:creationId xmlns:a16="http://schemas.microsoft.com/office/drawing/2014/main" id="{D6254352-AAB4-4235-B6BB-272B9A9E10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3671" name="Rectangle 7">
            <a:extLst>
              <a:ext uri="{FF2B5EF4-FFF2-40B4-BE49-F238E27FC236}">
                <a16:creationId xmlns:a16="http://schemas.microsoft.com/office/drawing/2014/main" id="{8D50B1C9-0DAB-48CE-92F9-0AB453292E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2742A68-DC8C-4CEE-85B8-D671BB0F2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698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37B2E62-08DC-408D-A73C-56BF011D0B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14B19AA-4267-4C16-9BB4-DE6318230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0ED68D17-7BED-45BB-B2F6-DD78740B7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BF00E9-A5C4-46E7-8F1B-878E082C62D1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79180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42A68-DC8C-4CEE-85B8-D671BB0F269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882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42A68-DC8C-4CEE-85B8-D671BB0F269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815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42A68-DC8C-4CEE-85B8-D671BB0F269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920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42A68-DC8C-4CEE-85B8-D671BB0F269F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007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42A68-DC8C-4CEE-85B8-D671BB0F269F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673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42A68-DC8C-4CEE-85B8-D671BB0F269F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050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42A68-DC8C-4CEE-85B8-D671BB0F269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899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42A68-DC8C-4CEE-85B8-D671BB0F269F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52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42A68-DC8C-4CEE-85B8-D671BB0F269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9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42A68-DC8C-4CEE-85B8-D671BB0F269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12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42A68-DC8C-4CEE-85B8-D671BB0F269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78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42A68-DC8C-4CEE-85B8-D671BB0F269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86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42A68-DC8C-4CEE-85B8-D671BB0F269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895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42A68-DC8C-4CEE-85B8-D671BB0F269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277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42A68-DC8C-4CEE-85B8-D671BB0F269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6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42A68-DC8C-4CEE-85B8-D671BB0F269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10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5C74C-24EA-41F2-B370-2684ED47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4DA8-CC13-431D-8CBF-2C22D36956C5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07028-239E-4670-BB3A-0FAD9647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C8E1E-EFAE-48C4-81F1-31554351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8211B-B6F4-4DB0-A025-921C8AD13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62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43F29-F210-483D-AD7B-F45808FE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F71C-C005-419A-885D-725DEA8CDB4A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3AE3D-A31A-4671-B592-8D6EA835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2AB75-74F3-4552-AD8F-CB1B1E0D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8451C-E76D-46DA-BCC5-C8629BADD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62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19B6F-3AD1-4780-9712-AA4DF8A8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A5C07-A26A-4A7C-9BBA-165C3C8C16E0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C2C0B-C551-49F0-BDC6-A942A44AA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FFD1A-A29C-4ED4-AF75-11A310A9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9B560-3F50-46DC-84B3-192A6E9D3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323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9508E08-F72E-4575-8410-E4B142FEC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B2ECA-43F4-4930-B836-7C895546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C3E4-D7A8-4DD6-85C3-A01791852D1D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7884BE-3D16-4CF4-9D03-F3BBF970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EF250D-14B4-4C15-918B-6F3417FD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489AA-2ADE-48EA-9DAA-A806DECAE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92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220C590A-376A-4DC8-83BF-9A2E133C4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7EC11F-7C5B-4CC6-AB08-54C87FCA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747A-A020-42F4-A879-2991BBDDF46C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B75E2C-13FD-4404-A674-A3FE3C96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11B650-9E2D-4CDB-ADC0-5F60900AA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8A65E-28E1-4AA3-AC85-24E5F855F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18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B704290-A116-4FD1-8587-B70046492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-577850"/>
            <a:ext cx="10290175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6FE7F3-E6F9-4B4B-A71E-F5FF8B8B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7436-1CEE-454D-B5B3-5C48E05BBBEA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514EB6-2C6C-4657-89CC-78C16AF8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A705D6-DEDF-4CE6-A668-8A05DDD6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5F489-E29D-470C-B6D2-66CF2F4FE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043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A8226D7-85A1-4ECB-A86D-466FA5EB6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90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8B065C-0741-491B-A40F-BF8C081F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FE30-A9B3-491B-ACFE-1ACF94043831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EBE456-9F20-41B6-AF39-5F0C0508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ABB709-156D-4AA5-9953-27DBF2CB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A5B4D-0525-46F8-B1C8-B462D0003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690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25B7D4-E286-40DE-A860-CAD3D1710D7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3C2542-3B0B-4B92-A8EE-232808B6B6BC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F1DCF3-19D2-4B90-A8BB-A6E6C3A2902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>
            <a:extLst>
              <a:ext uri="{FF2B5EF4-FFF2-40B4-BE49-F238E27FC236}">
                <a16:creationId xmlns:a16="http://schemas.microsoft.com/office/drawing/2014/main" id="{516D29C3-32F5-4229-85BE-91C25829F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2153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3FAA27-2FAD-4653-B63D-4FDB37F04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C657-5130-42A8-90E0-BF7C2590FFBB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DFB241D-FB9A-41DB-BD00-5E7F3753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40E90F0-502B-4E1C-8C01-0FF76607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FF420-CA3C-4C65-A2B3-52FBEE173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274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0EEB605B-602E-4213-AFF0-2FD19E16E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42063"/>
            <a:ext cx="12172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91718"/>
            <a:ext cx="10058400" cy="4022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D6C90C-0CA6-46DA-BA76-8AA3F012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61D5-D907-4B7E-95FD-F70C880CD7A1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539DDF-BAF2-45C0-9D69-3968CE9B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5622925"/>
            <a:ext cx="4822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SCHOOL OF POLYTECHNIC AND SKILL DEVELOPMENT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0D9FFE-F90F-4C78-B85F-230B5478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240AF-6857-4681-A4C5-5945F9B83F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57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70A051-E15B-48A9-85F1-1EEFCF094948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1B536-F91E-41A9-9E05-10C6E68E28AE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9E81E8-790B-4410-B84D-F447295138F6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3">
            <a:extLst>
              <a:ext uri="{FF2B5EF4-FFF2-40B4-BE49-F238E27FC236}">
                <a16:creationId xmlns:a16="http://schemas.microsoft.com/office/drawing/2014/main" id="{063D38F8-EF91-449F-93E2-407E4004E5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AF5333-074B-4BC4-BF75-70AB50D6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5CE5-A818-4A37-A062-4882D4D863A5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2435EF-5518-447E-966C-76502E4D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834EF5-02E0-4738-9255-7F2C0159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00C73-EFA9-440F-8DED-415D8B0C4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857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08DB13-64F7-473C-B026-AAAB331A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913AA-4E99-4A4B-A55B-B527E50169C3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AE5E77-CC21-4C36-A977-C54A52FD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45E912-B073-419C-858E-52E91EC5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7BD34-7BC2-4FB6-A343-0E528D71E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66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33B7-8F6D-4A12-907C-D07EEE56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4BB4-C6EF-4F10-9BFE-75A7ED5B4D7E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B4048-EE8E-42A2-AA32-3EF89D29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1A64E-76DA-4559-A92D-E5268B91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3A914-7FCF-462A-80BE-6972BFDBE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76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EF77F2-BB0B-4841-9B8A-E007AE61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90D3-920F-411A-AA02-9611F70C7FCA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D057A3-7968-468D-8AAD-E296709E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900D18-5903-47A1-99FE-B5EC0388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6508F-61D7-4195-BD8B-D5ACE9F92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367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3279866-A791-4FEB-B245-7C5069815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829E-C67C-4CB6-814C-7D5099C66562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E658B7-32A0-466B-AEA5-A6DB1C9C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CA9D71-63FF-496E-B109-5A1A426F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11482-1D1A-4A27-803B-89E0DAA1E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363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DEE647-375A-41AC-ABEF-A92764A7764E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9D0F92-0766-4510-92F0-4CC27BE00178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5A3D008-E85D-4316-93F4-3EAA03ED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017BB-FF70-41A6-BB8B-085984F1514B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09C8811-F1E0-4FFC-8F9B-AEADA974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F7DB469-F756-465B-84B7-BA15988A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A1C19-6418-4730-8959-0FB58A1BE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88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FEFBF7-FF1A-495D-8F0C-E5DA0D5C728E}"/>
              </a:ext>
            </a:extLst>
          </p:cNvPr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B94487-842C-43E5-A7AE-FE22EBC73C9A}"/>
              </a:ext>
            </a:extLst>
          </p:cNvPr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4B7644D-C3BB-481A-8C56-7AA29E0C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E383F61-582C-4A3B-98BA-7DF4058985F9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AA1E3F6-6FF9-4C40-9950-5DF917A44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DAF74DE-F7D4-4526-9D77-2E191556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6F3222-1170-420D-AC3C-E1DF640D5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33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A78284-1233-4F43-8AD1-4A13F7A79ABA}"/>
              </a:ext>
            </a:extLst>
          </p:cNvPr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5701A-FB6B-43D3-932C-1CF28079D72D}"/>
              </a:ext>
            </a:extLst>
          </p:cNvPr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2112521-7EC0-4A84-AB9A-D8FD008B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43C6-C72B-4AC5-AEF0-30BB0E43FB52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29A6B7C-9675-4ED6-9DCF-830DE1AE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C66DF6F-F30C-4223-9CF9-974010C1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F93B9-B98C-4B0B-A216-9683D64FA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319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CA747-B160-4E26-A4DF-C1B71884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FD3F-D4B1-41B2-8F49-89D21826A152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C1DCB-3743-4CAF-9467-1F9CB1E9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7E898-10F8-46CF-A319-A14490D4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8B38F-07F1-464A-8E08-6D1A49F35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390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E36463-B5B7-431E-BF09-5D4A7971207D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258BF-35C3-4A93-B569-4D6E49EE5B92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C1EBEF0-02D9-4159-B737-2C15BA56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BCE9-FFB4-46B1-94E4-2C9B6D82616B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26FDA19-4389-4E27-A1D8-8C1647A6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39A6A9-FDAC-47D0-9CFC-ABDF1492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7CF37-A553-4467-A164-CECD4A4E6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06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C213E-FAEB-43B2-A72B-6F53CC0A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AE99-42DD-42FD-84DA-4C83625100ED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C37C8-AB2B-4D7F-9A0C-0CDC51A61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B3C95-EDC9-486C-8A59-B509FDD3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16DA-C613-4206-B87E-6E3FA33ED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9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6A66EA-65A0-45CD-8239-D7F6D166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5D8D-F879-414F-8190-734DDAC8C420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BE7796-9356-4E65-94A5-082479D8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3837BC-DA79-4292-931C-78B3BC01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864E4-06D3-461F-BECC-ACF16E3D9D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74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FEF4CA-0B28-4778-A7F1-7B96148C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83FDC-70FA-49DE-9E52-F425BC459BB7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F44FD4-DD3F-489F-93B0-6E7D5348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08C9EA-8ECB-4CA3-A566-83DA272A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101F8-B8D6-433E-861F-8A2D4B2AF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70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3E0C8F-2F2E-40CE-A39D-D93400E9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63C6B-6F0E-4D3A-B243-CAD60CAA07AF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1AF90E-C262-48A1-919C-07D3AB21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E73641-EF85-488B-9321-18C0E8FA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CC051-ADFC-4535-AED0-5D0FF65B59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25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F52BB1C-2561-4515-90A7-8ECE3BE9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5C99-A06C-4858-8AB5-50C23BC54F51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B237AD-F089-4396-8515-E64898C2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D125B8-7243-4E0A-BB7C-BF530D64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8EAA7-7A25-4346-882E-1546AD3D0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71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7F2B90-3893-42AA-83A4-F50C63B4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8E301-17C5-4F61-8A9B-AD6200C13A5A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E52BE4-11B7-4D93-856B-06AE497D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761224-B383-4C3F-B5B9-4B7C55A4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A5670-4EBE-4B34-8516-8A2B24016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62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8BBA28-765C-400F-8097-6A896410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9CF0-3BB4-4DB5-AD29-511217EBC4AC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AAB591-8C7E-495D-A4B1-7592A8C1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0E69A6-16FE-4176-B32E-8D78348B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A836A-47EE-4E22-BBD9-F986CA35F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23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443C98A-F75F-475A-A352-C1055D4EBC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010BA55-C2E8-465D-8712-C64B975D82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2F351-7838-4A78-B5D5-A0E342549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A9FDAB-9A50-46F0-9773-6C4FD5057FEB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3E327-7E2A-4F7E-AD2F-F80ECB078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AB47-96E5-483C-ACCE-10304B1A2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71BEECB-4A9E-4BDD-9EEF-D300DF94181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D2B4A1B2-DB8D-421B-A6D7-0754647A94F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1016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C79DA8E-D0E7-4713-B99E-910D4F33DF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2A91E83-CA8A-43A8-9B4A-B14C51505D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149CF-F9C6-48A0-B4FF-C4DCB712B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1FD05F-FF78-41EF-BE14-DBF5220731CF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9CF9D-E70B-45F3-8E37-0260B553D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82F2A-08E2-4F7B-930B-FF1C759EB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B0897C4-D2C7-4BE7-9686-2E4EE08B1C7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5" name="Picture 6">
            <a:extLst>
              <a:ext uri="{FF2B5EF4-FFF2-40B4-BE49-F238E27FC236}">
                <a16:creationId xmlns:a16="http://schemas.microsoft.com/office/drawing/2014/main" id="{8179A553-D0C8-41A4-9CDD-A8AC939D7F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57200"/>
            <a:ext cx="1016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DFD5BD19-6AB0-48E6-B1A8-FD281616A5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47F7C05-C5F8-4303-AAAC-9E369A532A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2D47-D383-47F2-86FB-4114BDA5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A145C6-A52A-4893-8407-C0075EBE3E46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BE686-D5C5-4CD0-BFC0-FDFD7A36A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54EF5-5C9A-4C97-B6D3-4CD822EF1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10DFADE4-5801-40FE-A7FB-5B92205284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026E4C-D0DF-4934-BE70-D4DA01B8C5A5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554A1C-F5F1-4BD3-A342-935098F71DA8}"/>
              </a:ext>
            </a:extLst>
          </p:cNvPr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567952-5329-4230-984A-B506D713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Text Placeholder 2">
            <a:extLst>
              <a:ext uri="{FF2B5EF4-FFF2-40B4-BE49-F238E27FC236}">
                <a16:creationId xmlns:a16="http://schemas.microsoft.com/office/drawing/2014/main" id="{B356CA92-2EEA-47F1-B93C-DF6EAB4E58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A8CC0-2C57-4ADD-AB9C-51EF56A58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EB866C-B7A9-4207-B712-B6DF4792ABBC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C73E7-AFE3-4DAD-863A-9D7A23152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FE614-6FAC-4DCE-95C1-CA3AEBF77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6134F306-914E-4141-BBF8-41133250079B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DDFFFB-3868-44B5-8E5F-3A723BF44AFE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29" r:id="rId4"/>
    <p:sldLayoutId id="2147484330" r:id="rId5"/>
    <p:sldLayoutId id="2147484331" r:id="rId6"/>
    <p:sldLayoutId id="2147484340" r:id="rId7"/>
    <p:sldLayoutId id="2147484341" r:id="rId8"/>
    <p:sldLayoutId id="2147484342" r:id="rId9"/>
    <p:sldLayoutId id="2147484332" r:id="rId10"/>
    <p:sldLayoutId id="214748434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>
            <a:extLst>
              <a:ext uri="{FF2B5EF4-FFF2-40B4-BE49-F238E27FC236}">
                <a16:creationId xmlns:a16="http://schemas.microsoft.com/office/drawing/2014/main" id="{C0D4E415-E668-486E-B515-71ADD6014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092" y="2071678"/>
            <a:ext cx="98584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5400" b="1" dirty="0"/>
              <a:t>Combinational Logic Circuits</a:t>
            </a:r>
            <a:endParaRPr lang="en-US" alt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3024166" y="48577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Prof. Mr. Yogesh J. Gaikwad</a:t>
            </a:r>
          </a:p>
          <a:p>
            <a:pPr algn="ctr"/>
            <a:r>
              <a:rPr lang="en-US" altLang="en-US" dirty="0"/>
              <a:t>     Department of Information Technology</a:t>
            </a:r>
          </a:p>
          <a:p>
            <a:pPr algn="ctr"/>
            <a:r>
              <a:rPr lang="en-US" altLang="en-US" dirty="0"/>
              <a:t>  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82BFE49-1056-4CFB-B056-4AC2B0CD3798}"/>
              </a:ext>
            </a:extLst>
          </p:cNvPr>
          <p:cNvSpPr txBox="1">
            <a:spLocks/>
          </p:cNvSpPr>
          <p:nvPr/>
        </p:nvSpPr>
        <p:spPr bwMode="auto">
          <a:xfrm>
            <a:off x="0" y="6309321"/>
            <a:ext cx="2949575" cy="548680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988446-CA38-4ADE-8A28-196C6B96E470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1469-91D4-441F-B192-00AA22EDF3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7408" y="235742"/>
            <a:ext cx="10058400" cy="1449387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Maps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3902" y="2071678"/>
            <a:ext cx="10001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 err="1"/>
              <a:t>Karnaugh</a:t>
            </a:r>
            <a:r>
              <a:rPr lang="en-US" dirty="0"/>
              <a:t> Maps offer a graphical method of reducing a digital circuit to its minimum number of gates.</a:t>
            </a:r>
          </a:p>
          <a:p>
            <a:pPr algn="just">
              <a:buClr>
                <a:schemeClr val="accent2"/>
              </a:buClr>
            </a:pPr>
            <a:endParaRPr lang="en-US" dirty="0"/>
          </a:p>
          <a:p>
            <a:pPr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The map is a simple table containing 1s and 0s that can express a truth table or complex Boolean expression describing the operation of a digital circuit.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B8B8A6-F49F-4E3D-AED0-3D412499F7F9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72081-B548-4F1E-95D9-A8370EF5393C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55CB73-6C6B-41AE-9DB2-6BDE0F750458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AA204C0-5C8C-45CF-A6A2-B0ED09A8D1C6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5703" y="857232"/>
            <a:ext cx="46767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95274" y="2143116"/>
            <a:ext cx="7000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2 input circuits with inputs A and B require maps with 2</a:t>
            </a:r>
            <a:r>
              <a:rPr lang="en-US" baseline="30000" dirty="0"/>
              <a:t>2</a:t>
            </a:r>
            <a:r>
              <a:rPr lang="en-US" dirty="0"/>
              <a:t> = 4 cells (Fig a)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3 input circuits with inputs A B and C require maps with 2</a:t>
            </a:r>
            <a:r>
              <a:rPr lang="en-US" baseline="30000" dirty="0"/>
              <a:t>3</a:t>
            </a:r>
            <a:r>
              <a:rPr lang="en-US" dirty="0"/>
              <a:t> = 8 cells (Fig b)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4 input circuits with inputs A B C and D require maps with 2</a:t>
            </a:r>
            <a:r>
              <a:rPr lang="en-US" baseline="30000" dirty="0"/>
              <a:t>4</a:t>
            </a:r>
            <a:r>
              <a:rPr lang="en-US" dirty="0"/>
              <a:t> = 16 cells (Fig c)</a:t>
            </a:r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40E2D09-1C6F-4381-998A-295774C96447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42F72-6234-4EF3-8072-5A1B7C100CB9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0818AA-3E9F-4C59-9300-E1026AA4F6E9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9F899C4-1BAE-4295-9103-A281ED24DA50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1469-91D4-441F-B192-00AA22EDF3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734" y="208223"/>
            <a:ext cx="10058400" cy="144938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Rules of Simplification for K-Map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464" y="2000240"/>
            <a:ext cx="4643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K-Map uses the following rules for the simplification of expressions by grouping together adjacent cells containing ones.</a:t>
            </a:r>
          </a:p>
          <a:p>
            <a:endParaRPr lang="en-US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785926"/>
            <a:ext cx="5143536" cy="438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91BCAE0-2FF5-4523-A657-FFE5F8046A99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527B3A-400D-469C-A99C-EF8AEFC3366D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E1E29A-4367-4CD7-AB3A-19CC24B8DC2A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71D93E0-0379-42BD-9941-048949914070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54" y="1928802"/>
            <a:ext cx="9411079" cy="351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3E876-2E87-4CDD-B633-0FEE983CE29A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F7F76C-594F-4251-B789-BBE0EAC8C990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FAD6B4-78B7-447E-8D64-1B6A75663230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2420657-EC19-401F-9DBD-D93A174EDD62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02" y="2285992"/>
            <a:ext cx="10588866" cy="29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D6C37-72A3-4551-8B6C-114FD45D117D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90683-EA94-497D-B0AB-F82EED793BE5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940946-1363-4DFE-BED2-4ADE934BD757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5CF945-D70E-4ECC-8755-1B5709F8A572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8839" y="800375"/>
            <a:ext cx="7610499" cy="54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93227-1890-403A-911D-C4A457252E1A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0C654E-6AD3-4CFA-9688-5806392DA9FF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2F9CC7-D086-4EAC-85A7-3BFD9D089DAC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0A0992F-F299-4DC3-9BA1-51FDF94D8C7B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58" y="1857364"/>
            <a:ext cx="9001188" cy="428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D9B0D-F7DD-49CC-9763-2B7A55AD724A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7258D7-76FB-4315-B40D-FD4171C06CA6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E5D64A8-CCE5-47C1-A37B-1B4B3DACC75F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40" y="214290"/>
            <a:ext cx="7643866" cy="607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80C38-B384-4D79-BA64-BADDEC8E574C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14A42-4594-4E4C-B315-76F485EA9419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99A53-4F6C-447F-93A4-08E87A28E5F9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38CFE55-3362-491B-A75D-531D2B2F4BA5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1469-91D4-441F-B192-00AA22EDF3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5400" y="251971"/>
            <a:ext cx="10058400" cy="144938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Half Adder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6778" y="1928802"/>
            <a:ext cx="9929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Half adder is a combinational  arithmetic circuit that adds two numbers and produces a sum bit (S) and carry bit (C) as the output. </a:t>
            </a:r>
          </a:p>
        </p:txBody>
      </p:sp>
      <p:pic>
        <p:nvPicPr>
          <p:cNvPr id="163842" name="Picture 2" descr="half adder truth 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76" y="3214686"/>
            <a:ext cx="7143800" cy="2595500"/>
          </a:xfrm>
          <a:prstGeom prst="rect">
            <a:avLst/>
          </a:prstGeom>
          <a:noFill/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0C13ABA-4476-420A-83B3-CC93DD50EA06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2A902-0C92-4921-91B1-ECBB5BD63F8C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7062D-6E95-4BCF-8773-F8B8766FEE7D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5C9EE57-BA75-4DF4-8CD0-5CDA15ABE820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1469-91D4-441F-B192-00AA22EDF3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10058400" cy="144938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Full Adder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32" y="785794"/>
            <a:ext cx="8001056" cy="54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004592-82CF-4CD4-8E6C-88808389B9F6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65DF07-0BB6-4E35-922A-1255E5A28F3A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1F567A7-F2B7-4592-89BC-FD0B0FE5DD48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82838-D27F-490F-A908-C5B05B44E0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Points to be Covered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F085132-F45D-4557-9AC4-011B2B616B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998663"/>
            <a:ext cx="10058400" cy="4022725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n-IN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Standard Boolean Representation 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Maps (</a:t>
            </a:r>
            <a:r>
              <a:rPr lang="en-IN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K-map) 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Adder and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Subtractor</a:t>
            </a:r>
            <a:endParaRPr lang="en-US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Arithmetic circuits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n-IN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Multiplexer and </a:t>
            </a:r>
            <a:r>
              <a:rPr lang="en-IN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Demultiplexer</a:t>
            </a:r>
            <a:endParaRPr lang="en-IN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100000"/>
              </a:lnSpc>
              <a:buClrTx/>
              <a:buNone/>
            </a:pPr>
            <a:endParaRPr lang="en-US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100000"/>
              </a:lnSpc>
              <a:buClrTx/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747BB9-FAF4-42A3-9958-17706F27DC29}"/>
              </a:ext>
            </a:extLst>
          </p:cNvPr>
          <p:cNvSpPr/>
          <p:nvPr/>
        </p:nvSpPr>
        <p:spPr>
          <a:xfrm>
            <a:off x="2949262" y="6283327"/>
            <a:ext cx="9242738" cy="574674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6ADA9D7-F374-4609-A5A8-64675479B113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5589C-1850-4B7C-897E-2AA34D328B5B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1469-91D4-441F-B192-00AA22EDF3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5400" y="235742"/>
            <a:ext cx="10058400" cy="144938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Half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Subtractor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8216" y="1857364"/>
            <a:ext cx="9858444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A half-</a:t>
            </a:r>
            <a:r>
              <a:rPr lang="en-US" dirty="0" err="1"/>
              <a:t>subtractor</a:t>
            </a:r>
            <a:r>
              <a:rPr lang="en-US" i="1" dirty="0"/>
              <a:t> </a:t>
            </a:r>
            <a:r>
              <a:rPr lang="en-US" dirty="0"/>
              <a:t>is used to subtract one binary digit from another to produce a difference output and a borrow output.</a:t>
            </a:r>
          </a:p>
        </p:txBody>
      </p:sp>
      <p:pic>
        <p:nvPicPr>
          <p:cNvPr id="159746" name="Picture 2" descr="https://www.electronics-tutorial.net/wp-content/uploads/2015/09/half_su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00" y="2571744"/>
            <a:ext cx="7534275" cy="3600451"/>
          </a:xfrm>
          <a:prstGeom prst="rect">
            <a:avLst/>
          </a:prstGeom>
          <a:noFill/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001CA2F-444B-4C55-ABB9-EBE99F357561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CC2CBF-B8E1-44B9-AFDD-0364B6C5FDE2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978D6B-6B06-482C-8F10-B0F46311BC09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98CE57F-5975-4841-A67D-CC21EC9E2155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1469-91D4-441F-B192-00AA22EDF3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10058400" cy="144938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Full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Subtractor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78" y="1285860"/>
            <a:ext cx="7158551" cy="498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5D85AE4-61DC-4689-872C-62B1A8604D7F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439792-E9C3-40A2-9681-6947CF892661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8EF79-2067-40DB-B44C-E2D25144BF34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EE22D92-E95B-4843-8C5B-59A6B6FEA006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FA88-D52D-47BA-B54F-BA9010C98D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0"/>
            <a:ext cx="10058400" cy="14493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BCD Adder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enter image description h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32" y="1785926"/>
            <a:ext cx="5191125" cy="4467226"/>
          </a:xfrm>
          <a:prstGeom prst="rect">
            <a:avLst/>
          </a:prstGeom>
          <a:noFill/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BC002E3-347A-407D-85D4-429E686234BF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5F168A-5E9F-43B9-87AA-2FF6AB0A35E9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4FE261-03B5-4AC3-AD9A-EC384684E590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7314C1E-6320-4D4A-BD5F-BC786FF21843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1469-91D4-441F-B192-00AA22EDF3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Multiplexer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6778" y="2143116"/>
            <a:ext cx="5715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A MUX is a digital switch that has multiple inputs (sources) and a single output (destination).</a:t>
            </a:r>
          </a:p>
          <a:p>
            <a:pPr algn="just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The select lines determine which input is connected to the output.</a:t>
            </a:r>
          </a:p>
          <a:p>
            <a:pPr algn="just">
              <a:buClr>
                <a:schemeClr val="accent1"/>
              </a:buClr>
            </a:pPr>
            <a:endParaRPr lang="en-US" dirty="0"/>
          </a:p>
          <a:p>
            <a:pPr algn="just"/>
            <a:r>
              <a:rPr lang="en-US" dirty="0"/>
              <a:t>MUX Types</a:t>
            </a:r>
          </a:p>
          <a:p>
            <a:pPr algn="just"/>
            <a:r>
              <a:rPr lang="en-US" dirty="0"/>
              <a:t> 2-to-1 (1 select line)</a:t>
            </a:r>
          </a:p>
          <a:p>
            <a:pPr algn="just"/>
            <a:r>
              <a:rPr lang="en-US" dirty="0"/>
              <a:t> 4-to-1 (2 select lines)</a:t>
            </a:r>
          </a:p>
          <a:p>
            <a:pPr algn="just"/>
            <a:r>
              <a:rPr lang="en-US" dirty="0"/>
              <a:t> 8-to-1 (3 select lines)</a:t>
            </a:r>
          </a:p>
          <a:p>
            <a:pPr algn="just"/>
            <a:r>
              <a:rPr lang="en-US" dirty="0"/>
              <a:t> 16-to-1 (4 select lines)</a:t>
            </a:r>
          </a:p>
        </p:txBody>
      </p:sp>
      <p:pic>
        <p:nvPicPr>
          <p:cNvPr id="157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64" y="1857364"/>
            <a:ext cx="38576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3C9EA83-7D8F-4B27-B8E0-FB4EA80B3238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8D823D-1DAE-482A-9857-01EE867C6A70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3BCC89-2B01-47B2-B6A4-6A4A3ED3E8EE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52981C-A317-4374-9143-8C3245CB6C40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Demultiplexer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6778" y="1928802"/>
            <a:ext cx="55721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A DEMUX is a digital switch with a single input (source) and a multiple outputs (destinations).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The select lines determine which output the input is connected to.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DEMUX Types</a:t>
            </a:r>
          </a:p>
          <a:p>
            <a:pPr>
              <a:buClr>
                <a:schemeClr val="accent1"/>
              </a:buClr>
            </a:pPr>
            <a:r>
              <a:rPr lang="en-US" dirty="0"/>
              <a:t> 1-to-2 (1 select line)</a:t>
            </a:r>
          </a:p>
          <a:p>
            <a:pPr>
              <a:buClr>
                <a:schemeClr val="accent1"/>
              </a:buClr>
            </a:pPr>
            <a:r>
              <a:rPr lang="en-US" dirty="0"/>
              <a:t> 1-to-4 (2 select lines)</a:t>
            </a:r>
          </a:p>
          <a:p>
            <a:pPr>
              <a:buClr>
                <a:schemeClr val="accent1"/>
              </a:buClr>
            </a:pPr>
            <a:r>
              <a:rPr lang="en-US" dirty="0"/>
              <a:t> 1-to-8 (3 select lines)</a:t>
            </a:r>
          </a:p>
          <a:p>
            <a:pPr>
              <a:buClr>
                <a:schemeClr val="accent1"/>
              </a:buClr>
            </a:pPr>
            <a:r>
              <a:rPr lang="en-US" dirty="0"/>
              <a:t> 1-to-16 (4 select lines)</a:t>
            </a:r>
          </a:p>
        </p:txBody>
      </p:sp>
      <p:pic>
        <p:nvPicPr>
          <p:cNvPr id="155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4" y="1857364"/>
            <a:ext cx="3629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8DF32CD-A980-45F7-946F-C4D7AC72A556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27BD95-9724-4DD9-A292-430A1BA089B5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3514C-09F9-4ED8-B236-B0D0E646FAF0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8CA1AE4-48DB-4FE8-9012-E8E0DE89FA27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5EAA0899-FD2C-481E-9274-EDBF8E1743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8200" y="3276600"/>
            <a:ext cx="7543800" cy="4022725"/>
          </a:xfrm>
        </p:spPr>
        <p:txBody>
          <a:bodyPr/>
          <a:lstStyle/>
          <a:p>
            <a:pPr algn="ctr" eaLnBrk="1" hangingPunct="1"/>
            <a:r>
              <a:rPr lang="en-US" altLang="en-US" sz="4800" dirty="0">
                <a:solidFill>
                  <a:schemeClr val="tx1"/>
                </a:solidFill>
                <a:latin typeface="Monotype Corsiva" panose="03010101010201010101" pitchFamily="66" charset="0"/>
                <a:cs typeface="Zilla Slab Light" pitchFamily="2" charset="0"/>
              </a:rPr>
              <a:t>THANK YOU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2FED1AD-1C7E-40E8-B7E8-6542558CD6F1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DB5667-D810-4730-BBEE-192CA65BCE00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D1675-9BD7-4AB2-85D4-7ED59780F244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BBF90DE-67B1-4834-9398-D086D0C15B04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5B31A88-0AB4-42AF-9D45-588C424389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83432" y="444024"/>
            <a:ext cx="9215438" cy="1071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Standard Boolean Representation </a:t>
            </a:r>
          </a:p>
        </p:txBody>
      </p:sp>
      <p:sp>
        <p:nvSpPr>
          <p:cNvPr id="758787" name="Rectangle 3">
            <a:extLst>
              <a:ext uri="{FF2B5EF4-FFF2-40B4-BE49-F238E27FC236}">
                <a16:creationId xmlns:a16="http://schemas.microsoft.com/office/drawing/2014/main" id="{58A01426-49D7-4806-A2AF-AFB1B8E58C4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333625" y="2143125"/>
            <a:ext cx="9858375" cy="4143375"/>
          </a:xfrm>
        </p:spPr>
        <p:txBody>
          <a:bodyPr rtlCol="0">
            <a:noAutofit/>
          </a:bodyPr>
          <a:lstStyle/>
          <a:p>
            <a:pPr marL="91440" indent="-91440" eaLnBrk="1" fontAlgn="auto" hangingPunct="1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Sum of Product (SOP)</a:t>
            </a:r>
          </a:p>
          <a:p>
            <a:pPr marL="91440" indent="-91440" eaLnBrk="1" fontAlgn="auto" hangingPunct="1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Product of Sum (POS)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1A1B6F9-F601-423F-AB37-6966F79ED3AA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4CFF95-2B43-4EA4-B17F-48C9EADD32D2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B6C400-C76F-4864-BAC3-116BCF59FF29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0F78CF6-913B-46F8-9FEE-00186C7B8B74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AB454-7968-4A54-98D6-9DAF793AD4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416" y="3187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Sum of Product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066800" y="1832132"/>
            <a:ext cx="10058400" cy="402272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sum-of-products (SOP) form is a method (or form) of simplifying the Boolean expressions of logic gates.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Sum and product derived from the symbolic representations of the OR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functions.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(+) , AND ( . ) , addition and multiplication.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60" y="4143380"/>
            <a:ext cx="3657600" cy="179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66EEDF3-B260-4E99-9CC8-D29BC75C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5760" y="4149080"/>
            <a:ext cx="3657600" cy="179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E599287-2918-46FE-A444-AAB6D00301E2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22A6CD-654F-4737-89E0-01372A6020A5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B7F0C1-E2CF-41E7-B458-FABED4AECFEE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77E3368-7AED-405D-8751-E02EBFA733A1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595A2-916B-46CF-9D31-A940C247F4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715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Product of Sum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405063" y="1928813"/>
            <a:ext cx="9786937" cy="421481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two or more sum terms are multiplied by a Boolean OR operation.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Sum terms are defined by using OR operation and the product term is defined by using AND operation.</a:t>
            </a:r>
          </a:p>
          <a:p>
            <a:pPr algn="just">
              <a:buNone/>
            </a:pP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712" y="4191000"/>
            <a:ext cx="4114800" cy="160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04CEF34-B825-4D49-8D6F-9C8EB93D8D58}"/>
              </a:ext>
            </a:extLst>
          </p:cNvPr>
          <p:cNvSpPr txBox="1">
            <a:spLocks/>
          </p:cNvSpPr>
          <p:nvPr/>
        </p:nvSpPr>
        <p:spPr bwMode="auto">
          <a:xfrm>
            <a:off x="0" y="6483747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0DDF94-9707-4B6B-8AC6-29E8ED4A5C76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2809D9-860D-4A0A-96CB-193D58D6D64C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BC1F408-B221-4867-B9CB-F591E2FB75A4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BDC0-4D68-49C9-A12C-931EA80223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71500"/>
            <a:ext cx="8686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Canonical Form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547938" y="1928813"/>
            <a:ext cx="9644062" cy="4071937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SOP or POS form, all individual terms do not involve all literals.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example AB + A’BC the first product term do not contain literal C.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each term in SOP or POS contain all literals then the expression is known as standard or canonical form.</a:t>
            </a:r>
          </a:p>
          <a:p>
            <a:pPr algn="just">
              <a:buFont typeface="Wingdings" pitchFamily="2" charset="2"/>
              <a:buChar char="Ø"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659A8F-5818-45F2-9533-B487C37A0755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CF421-2C45-42CD-BD22-23F320801C14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6AFB1-2B96-4F55-8B37-AF90293EF336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64411E9-DE89-49F4-920E-E98537281760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91135-5F90-4217-A905-6D3CF345C8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14375"/>
            <a:ext cx="7543800" cy="14509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Canonical Form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0" y="1928813"/>
            <a:ext cx="10058400" cy="402272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Each individual term in the POS form is called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Maxterm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Each individual term in the SOP form is called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Minterm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Minterm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we look for the functions where the output results is “1”.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While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Maxterm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we look for function where the output results is “0”.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 perform Sum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Minterm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also known as Sum of products (SOP).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 perform Product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Maxterm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also known as Product of sum (POS).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075735F-FA3A-4370-A52D-6A814F56A1EE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26931D-96C6-4703-A5C9-BBCDF604CC13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1B4C10-055F-474D-901B-097BFA50BD5A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4C4A814-5B1F-45C0-B4A9-F23EFBC69042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1469-91D4-441F-B192-00AA22EDF3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Minterms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8216" y="1789946"/>
            <a:ext cx="10072759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dirty="0" err="1">
                <a:solidFill>
                  <a:srgbClr val="404040"/>
                </a:solidFill>
                <a:cs typeface="Times New Roman" pitchFamily="18" charset="0"/>
              </a:rPr>
              <a:t>Minterms</a:t>
            </a:r>
            <a:r>
              <a:rPr lang="en-US" dirty="0">
                <a:solidFill>
                  <a:srgbClr val="404040"/>
                </a:solidFill>
                <a:cs typeface="Times New Roman" pitchFamily="18" charset="0"/>
              </a:rPr>
              <a:t> are AND terms with every variable present in either true or complemented form.</a:t>
            </a:r>
          </a:p>
          <a:p>
            <a:pPr marL="90488" indent="-9048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404040"/>
                </a:solidFill>
                <a:cs typeface="Times New Roman" pitchFamily="18" charset="0"/>
              </a:rPr>
              <a:t>Given that each binary variable may appear normal (e.g., x) or complemented (</a:t>
            </a:r>
            <a:r>
              <a:rPr lang="en-US" dirty="0" err="1">
                <a:solidFill>
                  <a:srgbClr val="404040"/>
                </a:solidFill>
                <a:cs typeface="Times New Roman" pitchFamily="18" charset="0"/>
              </a:rPr>
              <a:t>e.g.x</a:t>
            </a:r>
            <a:r>
              <a:rPr lang="en-US" dirty="0">
                <a:solidFill>
                  <a:srgbClr val="404040"/>
                </a:solidFill>
                <a:cs typeface="Times New Roman" pitchFamily="18" charset="0"/>
              </a:rPr>
              <a:t>’ ), there are 2n </a:t>
            </a:r>
            <a:r>
              <a:rPr lang="en-US" dirty="0" err="1">
                <a:solidFill>
                  <a:srgbClr val="404040"/>
                </a:solidFill>
                <a:cs typeface="Times New Roman" pitchFamily="18" charset="0"/>
              </a:rPr>
              <a:t>minterms</a:t>
            </a:r>
            <a:endParaRPr lang="en-US" dirty="0">
              <a:solidFill>
                <a:srgbClr val="404040"/>
              </a:solidFill>
              <a:cs typeface="Times New Roman" pitchFamily="18" charset="0"/>
            </a:endParaRPr>
          </a:p>
          <a:p>
            <a:pPr marL="90488" indent="-9048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404040"/>
                </a:solidFill>
                <a:cs typeface="Times New Roman" pitchFamily="18" charset="0"/>
              </a:rPr>
              <a:t>Example: Two variables (X and Y)produce 2 x 2 = 4 combinations:</a:t>
            </a:r>
          </a:p>
          <a:p>
            <a:pPr marL="90488" indent="-9048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dirty="0">
                <a:solidFill>
                  <a:srgbClr val="404040"/>
                </a:solidFill>
                <a:cs typeface="Times New Roman" pitchFamily="18" charset="0"/>
              </a:rPr>
              <a:t>		XY(both normal) </a:t>
            </a:r>
          </a:p>
          <a:p>
            <a:pPr marL="90488" indent="-9048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ES" dirty="0">
                <a:solidFill>
                  <a:srgbClr val="404040"/>
                </a:solidFill>
                <a:cs typeface="Times New Roman" pitchFamily="18" charset="0"/>
              </a:rPr>
              <a:t>		XY’(X normal, Y </a:t>
            </a:r>
            <a:r>
              <a:rPr lang="es-ES" dirty="0" err="1">
                <a:solidFill>
                  <a:srgbClr val="404040"/>
                </a:solidFill>
                <a:cs typeface="Times New Roman" pitchFamily="18" charset="0"/>
              </a:rPr>
              <a:t>complemented</a:t>
            </a:r>
            <a:r>
              <a:rPr lang="es-ES" dirty="0">
                <a:solidFill>
                  <a:srgbClr val="404040"/>
                </a:solidFill>
                <a:cs typeface="Times New Roman" pitchFamily="18" charset="0"/>
              </a:rPr>
              <a:t>)</a:t>
            </a:r>
          </a:p>
          <a:p>
            <a:pPr marL="90488" indent="-9048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dirty="0">
                <a:solidFill>
                  <a:srgbClr val="404040"/>
                </a:solidFill>
                <a:cs typeface="Times New Roman" pitchFamily="18" charset="0"/>
              </a:rPr>
              <a:t>		X’Y(X complemented, Y normal) </a:t>
            </a:r>
          </a:p>
          <a:p>
            <a:pPr marL="90488" indent="-9048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dirty="0">
                <a:solidFill>
                  <a:srgbClr val="404040"/>
                </a:solidFill>
                <a:cs typeface="Times New Roman" pitchFamily="18" charset="0"/>
              </a:rPr>
              <a:t>		X’Y’(both complemented)</a:t>
            </a:r>
          </a:p>
          <a:p>
            <a:pPr marL="90488" indent="-9048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404040"/>
                </a:solidFill>
                <a:cs typeface="Times New Roman" pitchFamily="18" charset="0"/>
              </a:rPr>
              <a:t>Thus there are four </a:t>
            </a:r>
            <a:r>
              <a:rPr lang="en-US" dirty="0" err="1">
                <a:solidFill>
                  <a:srgbClr val="404040"/>
                </a:solidFill>
                <a:cs typeface="Times New Roman" pitchFamily="18" charset="0"/>
              </a:rPr>
              <a:t>minterms</a:t>
            </a:r>
            <a:r>
              <a:rPr lang="en-US" dirty="0">
                <a:solidFill>
                  <a:srgbClr val="404040"/>
                </a:solidFill>
                <a:cs typeface="Times New Roman" pitchFamily="18" charset="0"/>
              </a:rPr>
              <a:t> of two variables. </a:t>
            </a:r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07564EF-2640-4D65-8F13-4E0E11B2E1C5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2AF63-E229-4924-B83D-F9A7ECC50CA3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4A77DA-E411-4FC5-AABF-52E75AA4FE3F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2C5B21D-00C8-449E-B8EF-FE583C9A9C49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1469-91D4-441F-B192-00AA22EDF3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416" y="323679"/>
            <a:ext cx="10058400" cy="144938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Maxterms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216" y="2000240"/>
            <a:ext cx="10001320" cy="382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dirty="0" err="1">
                <a:solidFill>
                  <a:srgbClr val="404040"/>
                </a:solidFill>
                <a:cs typeface="Times New Roman" pitchFamily="18" charset="0"/>
              </a:rPr>
              <a:t>Maxterms</a:t>
            </a:r>
            <a:r>
              <a:rPr lang="en-US" dirty="0">
                <a:solidFill>
                  <a:srgbClr val="404040"/>
                </a:solidFill>
                <a:cs typeface="Times New Roman" pitchFamily="18" charset="0"/>
              </a:rPr>
              <a:t> are OR terms with every variable in true or complemented form. </a:t>
            </a:r>
          </a:p>
          <a:p>
            <a:pPr marL="90488" indent="-9048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404040"/>
                </a:solidFill>
                <a:cs typeface="Times New Roman" pitchFamily="18" charset="0"/>
              </a:rPr>
              <a:t>Given that each binary variable may appear normal (e.g., x) or complemented (e.g. x’), there are 2n </a:t>
            </a:r>
            <a:r>
              <a:rPr lang="en-US" dirty="0" err="1">
                <a:solidFill>
                  <a:srgbClr val="404040"/>
                </a:solidFill>
                <a:cs typeface="Times New Roman" pitchFamily="18" charset="0"/>
              </a:rPr>
              <a:t>maxterms</a:t>
            </a:r>
            <a:r>
              <a:rPr lang="en-US" dirty="0">
                <a:solidFill>
                  <a:srgbClr val="404040"/>
                </a:solidFill>
                <a:cs typeface="Times New Roman" pitchFamily="18" charset="0"/>
              </a:rPr>
              <a:t> for n variables.</a:t>
            </a:r>
          </a:p>
          <a:p>
            <a:pPr marL="90488" indent="-9048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404040"/>
                </a:solidFill>
                <a:cs typeface="Times New Roman" pitchFamily="18" charset="0"/>
              </a:rPr>
              <a:t>Example: Two variables (X and Y) produce 2x2=4 combinations:</a:t>
            </a:r>
          </a:p>
          <a:p>
            <a:pPr marL="90488" indent="-9048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dirty="0">
                <a:solidFill>
                  <a:srgbClr val="404040"/>
                </a:solidFill>
                <a:cs typeface="Times New Roman" pitchFamily="18" charset="0"/>
              </a:rPr>
              <a:t>		X+Y(both normal) </a:t>
            </a:r>
          </a:p>
          <a:p>
            <a:pPr marL="90488" indent="-9048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ES" dirty="0">
                <a:solidFill>
                  <a:srgbClr val="404040"/>
                </a:solidFill>
                <a:cs typeface="Times New Roman" pitchFamily="18" charset="0"/>
              </a:rPr>
              <a:t>		X+Y’(x normal, y </a:t>
            </a:r>
            <a:r>
              <a:rPr lang="es-ES" dirty="0" err="1">
                <a:solidFill>
                  <a:srgbClr val="404040"/>
                </a:solidFill>
                <a:cs typeface="Times New Roman" pitchFamily="18" charset="0"/>
              </a:rPr>
              <a:t>complemented</a:t>
            </a:r>
            <a:r>
              <a:rPr lang="es-ES" dirty="0">
                <a:solidFill>
                  <a:srgbClr val="404040"/>
                </a:solidFill>
                <a:cs typeface="Times New Roman" pitchFamily="18" charset="0"/>
              </a:rPr>
              <a:t>) </a:t>
            </a:r>
          </a:p>
          <a:p>
            <a:pPr marL="90488" indent="-9048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ES" dirty="0">
                <a:solidFill>
                  <a:srgbClr val="404040"/>
                </a:solidFill>
                <a:cs typeface="Times New Roman" pitchFamily="18" charset="0"/>
              </a:rPr>
              <a:t>		X’+Y(x </a:t>
            </a:r>
            <a:r>
              <a:rPr lang="es-ES" dirty="0" err="1">
                <a:solidFill>
                  <a:srgbClr val="404040"/>
                </a:solidFill>
                <a:cs typeface="Times New Roman" pitchFamily="18" charset="0"/>
              </a:rPr>
              <a:t>complemented</a:t>
            </a:r>
            <a:r>
              <a:rPr lang="es-ES" dirty="0">
                <a:solidFill>
                  <a:srgbClr val="404040"/>
                </a:solidFill>
                <a:cs typeface="Times New Roman" pitchFamily="18" charset="0"/>
              </a:rPr>
              <a:t>, y normal) </a:t>
            </a:r>
          </a:p>
          <a:p>
            <a:pPr marL="90488" indent="-9048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dirty="0">
                <a:solidFill>
                  <a:srgbClr val="404040"/>
                </a:solidFill>
                <a:cs typeface="Times New Roman" pitchFamily="18" charset="0"/>
              </a:rPr>
              <a:t>		X’+Y’(both complemented)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E5569FC-E44F-4454-A89B-261DB4A1BB86}"/>
              </a:ext>
            </a:extLst>
          </p:cNvPr>
          <p:cNvSpPr txBox="1">
            <a:spLocks/>
          </p:cNvSpPr>
          <p:nvPr/>
        </p:nvSpPr>
        <p:spPr bwMode="auto">
          <a:xfrm>
            <a:off x="0" y="6456363"/>
            <a:ext cx="2949575" cy="401637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268EF5-E22A-4D23-A455-9161B7FA50FD}"/>
              </a:ext>
            </a:extLst>
          </p:cNvPr>
          <p:cNvSpPr/>
          <p:nvPr/>
        </p:nvSpPr>
        <p:spPr>
          <a:xfrm>
            <a:off x="2949262" y="6457071"/>
            <a:ext cx="9242738" cy="400929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EAAE95-BA2D-4A99-905B-B7FBE0B2C338}"/>
              </a:ext>
            </a:extLst>
          </p:cNvPr>
          <p:cNvSpPr/>
          <p:nvPr/>
        </p:nvSpPr>
        <p:spPr>
          <a:xfrm>
            <a:off x="2949262" y="6309321"/>
            <a:ext cx="9242738" cy="548680"/>
          </a:xfrm>
          <a:prstGeom prst="rect">
            <a:avLst/>
          </a:prstGeom>
          <a:solidFill>
            <a:srgbClr val="260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75"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MAEER's MIT Polytechnic, Department of Information Technology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5EBD12F-697E-425D-8F38-6C5798721874}"/>
              </a:ext>
            </a:extLst>
          </p:cNvPr>
          <p:cNvSpPr txBox="1">
            <a:spLocks/>
          </p:cNvSpPr>
          <p:nvPr/>
        </p:nvSpPr>
        <p:spPr bwMode="auto">
          <a:xfrm>
            <a:off x="0" y="6283327"/>
            <a:ext cx="2949575" cy="574674"/>
          </a:xfrm>
          <a:prstGeom prst="rect">
            <a:avLst/>
          </a:prstGeom>
          <a:solidFill>
            <a:srgbClr val="CC000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#Education with Values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6489</TotalTime>
  <Words>1218</Words>
  <Application>Microsoft Office PowerPoint</Application>
  <PresentationFormat>Widescreen</PresentationFormat>
  <Paragraphs>199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Monotype Corsiva</vt:lpstr>
      <vt:lpstr>Times New Roman</vt:lpstr>
      <vt:lpstr>Wingdings</vt:lpstr>
      <vt:lpstr>Zilla Slab Light</vt:lpstr>
      <vt:lpstr>Custom Design</vt:lpstr>
      <vt:lpstr>1_Office Theme</vt:lpstr>
      <vt:lpstr>Office Theme</vt:lpstr>
      <vt:lpstr>Retrospect</vt:lpstr>
      <vt:lpstr>PowerPoint Presentation</vt:lpstr>
      <vt:lpstr>Points to be Covered</vt:lpstr>
      <vt:lpstr>Standard Boolean Representation </vt:lpstr>
      <vt:lpstr>Sum of Product</vt:lpstr>
      <vt:lpstr>Product of Sum</vt:lpstr>
      <vt:lpstr>Canonical Form</vt:lpstr>
      <vt:lpstr>Canonical Form </vt:lpstr>
      <vt:lpstr>Minterms</vt:lpstr>
      <vt:lpstr>Maxterms</vt:lpstr>
      <vt:lpstr>Karnaugh Maps</vt:lpstr>
      <vt:lpstr>PowerPoint Presentation</vt:lpstr>
      <vt:lpstr>Rules of Simplification for K-Map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Half Adder</vt:lpstr>
      <vt:lpstr>Full Adder</vt:lpstr>
      <vt:lpstr>Half Subtractor</vt:lpstr>
      <vt:lpstr>Full Subtractor</vt:lpstr>
      <vt:lpstr>BCD Adder</vt:lpstr>
      <vt:lpstr>Multiplexer</vt:lpstr>
      <vt:lpstr>Demultiplexer</vt:lpstr>
      <vt:lpstr>PowerPoint Presentation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</dc:creator>
  <cp:lastModifiedBy>Y Gaikwad</cp:lastModifiedBy>
  <cp:revision>392</cp:revision>
  <dcterms:created xsi:type="dcterms:W3CDTF">2000-01-12T21:30:18Z</dcterms:created>
  <dcterms:modified xsi:type="dcterms:W3CDTF">2020-07-21T09:45:45Z</dcterms:modified>
</cp:coreProperties>
</file>